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71" r:id="rId2"/>
    <p:sldId id="256" r:id="rId3"/>
    <p:sldId id="272" r:id="rId4"/>
    <p:sldId id="278" r:id="rId5"/>
    <p:sldId id="273" r:id="rId6"/>
    <p:sldId id="274" r:id="rId7"/>
    <p:sldId id="275" r:id="rId8"/>
    <p:sldId id="276" r:id="rId9"/>
    <p:sldId id="27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53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jp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594F3A-AB8C-430F-969D-A5F59A03E86A}" type="datetimeFigureOut">
              <a:rPr lang="en-US" smtClean="0"/>
              <a:t>9/4/2021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24995-0036-4DC2-938D-09F3524D2CC5}" type="slidenum">
              <a:rPr lang="en-US" smtClean="0"/>
              <a:t>‹#›</a:t>
            </a:fld>
            <a:endParaRPr lang="en-US"/>
          </a:p>
        </p:txBody>
      </p:sp>
    </p:spTree>
    <p:extLst>
      <p:ext uri="{BB962C8B-B14F-4D97-AF65-F5344CB8AC3E}">
        <p14:creationId xmlns:p14="http://schemas.microsoft.com/office/powerpoint/2010/main" val="3016606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D667FC-DAB3-49FE-AD5B-3E32EE420938}" type="slidenum">
              <a:rPr lang="en-US" smtClean="0"/>
              <a:t>1</a:t>
            </a:fld>
            <a:endParaRPr lang="en-US"/>
          </a:p>
        </p:txBody>
      </p:sp>
    </p:spTree>
    <p:extLst>
      <p:ext uri="{BB962C8B-B14F-4D97-AF65-F5344CB8AC3E}">
        <p14:creationId xmlns:p14="http://schemas.microsoft.com/office/powerpoint/2010/main" val="2028732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624995-0036-4DC2-938D-09F3524D2CC5}" type="slidenum">
              <a:rPr lang="en-US" smtClean="0"/>
              <a:t>4</a:t>
            </a:fld>
            <a:endParaRPr lang="en-US"/>
          </a:p>
        </p:txBody>
      </p:sp>
    </p:spTree>
    <p:extLst>
      <p:ext uri="{BB962C8B-B14F-4D97-AF65-F5344CB8AC3E}">
        <p14:creationId xmlns:p14="http://schemas.microsoft.com/office/powerpoint/2010/main" val="17763162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2439336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423FA7-4A13-4767-954A-1FAC6C3DD097}" type="datetimeFigureOut">
              <a:rPr lang="en-US" smtClean="0"/>
              <a:t>9/4/2021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988448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10401857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8322778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19341419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7306366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127843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41635914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2522426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226741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810384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5423FA7-4A13-4767-954A-1FAC6C3DD097}" type="datetimeFigureOut">
              <a:rPr lang="en-US" smtClean="0"/>
              <a:t>9/4/2021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1783592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5423FA7-4A13-4767-954A-1FAC6C3DD097}" type="datetimeFigureOut">
              <a:rPr lang="en-US" smtClean="0"/>
              <a:t>9/4/2021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4009047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3368901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28414925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5423FA7-4A13-4767-954A-1FAC6C3DD097}" type="datetimeFigureOut">
              <a:rPr lang="en-US" smtClean="0"/>
              <a:t>9/4/2021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656478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5423FA7-4A13-4767-954A-1FAC6C3DD097}" type="datetimeFigureOut">
              <a:rPr lang="en-US" smtClean="0"/>
              <a:t>9/4/2021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ADB6EF-DD1C-43CD-975A-844A31EFC573}" type="slidenum">
              <a:rPr lang="en-US" smtClean="0"/>
              <a:t>‹#›</a:t>
            </a:fld>
            <a:endParaRPr lang="en-US"/>
          </a:p>
        </p:txBody>
      </p:sp>
    </p:spTree>
    <p:extLst>
      <p:ext uri="{BB962C8B-B14F-4D97-AF65-F5344CB8AC3E}">
        <p14:creationId xmlns:p14="http://schemas.microsoft.com/office/powerpoint/2010/main" val="538243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5423FA7-4A13-4767-954A-1FAC6C3DD097}" type="datetimeFigureOut">
              <a:rPr lang="en-US" smtClean="0"/>
              <a:t>9/4/2021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DADB6EF-DD1C-43CD-975A-844A31EFC573}" type="slidenum">
              <a:rPr lang="en-US" smtClean="0"/>
              <a:t>‹#›</a:t>
            </a:fld>
            <a:endParaRPr lang="en-US"/>
          </a:p>
        </p:txBody>
      </p:sp>
    </p:spTree>
    <p:extLst>
      <p:ext uri="{BB962C8B-B14F-4D97-AF65-F5344CB8AC3E}">
        <p14:creationId xmlns:p14="http://schemas.microsoft.com/office/powerpoint/2010/main" val="23595695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4E76D-4D0C-4C14-A1BE-EBF2D3ECC3C2}"/>
              </a:ext>
            </a:extLst>
          </p:cNvPr>
          <p:cNvSpPr>
            <a:spLocks noGrp="1"/>
          </p:cNvSpPr>
          <p:nvPr>
            <p:ph type="title"/>
          </p:nvPr>
        </p:nvSpPr>
        <p:spPr>
          <a:xfrm>
            <a:off x="0" y="1777855"/>
            <a:ext cx="12192000" cy="1325563"/>
          </a:xfrm>
        </p:spPr>
        <p:txBody>
          <a:bodyPr>
            <a:normAutofit fontScale="90000"/>
          </a:bodyPr>
          <a:lstStyle/>
          <a:p>
            <a:pPr algn="ctr"/>
            <a:r>
              <a:rPr lang="en-US" dirty="0"/>
              <a:t>Thesis</a:t>
            </a:r>
            <a:br>
              <a:rPr lang="en-US" dirty="0"/>
            </a:br>
            <a:r>
              <a:rPr lang="en-US" sz="5400" dirty="0">
                <a:solidFill>
                  <a:srgbClr val="FF0000"/>
                </a:solidFill>
              </a:rPr>
              <a:t>Protein Translocation through a nanopore</a:t>
            </a:r>
          </a:p>
        </p:txBody>
      </p:sp>
      <p:sp>
        <p:nvSpPr>
          <p:cNvPr id="3" name="Content Placeholder 2">
            <a:extLst>
              <a:ext uri="{FF2B5EF4-FFF2-40B4-BE49-F238E27FC236}">
                <a16:creationId xmlns:a16="http://schemas.microsoft.com/office/drawing/2014/main" id="{F967422D-E8AA-41B2-BCDB-705FAA828801}"/>
              </a:ext>
            </a:extLst>
          </p:cNvPr>
          <p:cNvSpPr>
            <a:spLocks noGrp="1"/>
          </p:cNvSpPr>
          <p:nvPr>
            <p:ph idx="1"/>
          </p:nvPr>
        </p:nvSpPr>
        <p:spPr>
          <a:xfrm>
            <a:off x="890953" y="3754582"/>
            <a:ext cx="4835144" cy="1780541"/>
          </a:xfrm>
        </p:spPr>
        <p:txBody>
          <a:bodyPr>
            <a:normAutofit/>
          </a:bodyPr>
          <a:lstStyle/>
          <a:p>
            <a:pPr marL="0" indent="0">
              <a:buNone/>
            </a:pPr>
            <a:endParaRPr lang="en-US" sz="1900" dirty="0"/>
          </a:p>
          <a:p>
            <a:pPr marL="0" indent="0">
              <a:buNone/>
            </a:pPr>
            <a:r>
              <a:rPr lang="en-US" sz="1900" dirty="0"/>
              <a:t>Name- Rajat Chaudhary</a:t>
            </a:r>
          </a:p>
          <a:p>
            <a:pPr marL="0" indent="0">
              <a:buNone/>
            </a:pPr>
            <a:r>
              <a:rPr lang="en-US" sz="1900" dirty="0"/>
              <a:t>Roll No. -17807540</a:t>
            </a:r>
          </a:p>
          <a:p>
            <a:pPr marL="0" indent="0">
              <a:buNone/>
            </a:pPr>
            <a:r>
              <a:rPr lang="en-US" sz="1900" dirty="0"/>
              <a:t>Mentor - Dr. </a:t>
            </a:r>
            <a:r>
              <a:rPr lang="en-US" sz="1900" dirty="0" err="1"/>
              <a:t>Harshwardhan</a:t>
            </a:r>
            <a:r>
              <a:rPr lang="en-US" sz="1900" dirty="0"/>
              <a:t> H. </a:t>
            </a:r>
            <a:r>
              <a:rPr lang="en-US" sz="1900" dirty="0" err="1"/>
              <a:t>Katkar</a:t>
            </a:r>
            <a:endParaRPr lang="en-US" sz="1900" dirty="0"/>
          </a:p>
        </p:txBody>
      </p:sp>
    </p:spTree>
    <p:extLst>
      <p:ext uri="{BB962C8B-B14F-4D97-AF65-F5344CB8AC3E}">
        <p14:creationId xmlns:p14="http://schemas.microsoft.com/office/powerpoint/2010/main" val="606506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46BEA-02C6-40B3-8750-8406C75AD51F}"/>
              </a:ext>
            </a:extLst>
          </p:cNvPr>
          <p:cNvSpPr>
            <a:spLocks noGrp="1"/>
          </p:cNvSpPr>
          <p:nvPr>
            <p:ph type="ctrTitle"/>
          </p:nvPr>
        </p:nvSpPr>
        <p:spPr>
          <a:xfrm>
            <a:off x="1524000" y="221942"/>
            <a:ext cx="9144000" cy="1020932"/>
          </a:xfrm>
        </p:spPr>
        <p:txBody>
          <a:bodyPr>
            <a:normAutofit/>
          </a:bodyPr>
          <a:lstStyle/>
          <a:p>
            <a:r>
              <a:rPr lang="en-US" sz="4400" dirty="0">
                <a:solidFill>
                  <a:srgbClr val="FF0000"/>
                </a:solidFill>
              </a:rPr>
              <a:t>A Few Terminologies</a:t>
            </a:r>
          </a:p>
        </p:txBody>
      </p:sp>
      <p:sp>
        <p:nvSpPr>
          <p:cNvPr id="3" name="Subtitle 2">
            <a:extLst>
              <a:ext uri="{FF2B5EF4-FFF2-40B4-BE49-F238E27FC236}">
                <a16:creationId xmlns:a16="http://schemas.microsoft.com/office/drawing/2014/main" id="{47F43A07-751A-4D7A-AD26-096A04E376DA}"/>
              </a:ext>
            </a:extLst>
          </p:cNvPr>
          <p:cNvSpPr>
            <a:spLocks noGrp="1"/>
          </p:cNvSpPr>
          <p:nvPr>
            <p:ph type="subTitle" idx="1"/>
          </p:nvPr>
        </p:nvSpPr>
        <p:spPr>
          <a:xfrm>
            <a:off x="1524000" y="1429305"/>
            <a:ext cx="9144000" cy="3828495"/>
          </a:xfrm>
        </p:spPr>
        <p:txBody>
          <a:bodyPr/>
          <a:lstStyle/>
          <a:p>
            <a:pPr algn="l"/>
            <a:r>
              <a:rPr lang="en-US" dirty="0"/>
              <a:t>Nanopore: A naturally occurring or artificially created pore of size 1-100 nm is termed as a nanopore</a:t>
            </a:r>
          </a:p>
          <a:p>
            <a:pPr algn="l"/>
            <a:endParaRPr lang="en-US" dirty="0"/>
          </a:p>
          <a:p>
            <a:pPr algn="l"/>
            <a:r>
              <a:rPr lang="en-US" dirty="0"/>
              <a:t>Protein Structures: </a:t>
            </a:r>
          </a:p>
          <a:p>
            <a:pPr algn="l"/>
            <a:br>
              <a:rPr lang="en-US" dirty="0"/>
            </a:br>
            <a:r>
              <a:rPr lang="en-US" dirty="0"/>
              <a:t>Primary</a:t>
            </a:r>
          </a:p>
          <a:p>
            <a:pPr algn="l"/>
            <a:r>
              <a:rPr lang="en-US" dirty="0"/>
              <a:t>Secondary</a:t>
            </a:r>
          </a:p>
          <a:p>
            <a:pPr algn="l"/>
            <a:r>
              <a:rPr lang="en-US" dirty="0"/>
              <a:t>Tertiary</a:t>
            </a:r>
          </a:p>
          <a:p>
            <a:pPr algn="l"/>
            <a:r>
              <a:rPr lang="en-US" dirty="0"/>
              <a:t>Quaternary</a:t>
            </a:r>
          </a:p>
        </p:txBody>
      </p:sp>
      <p:pic>
        <p:nvPicPr>
          <p:cNvPr id="5" name="Picture 4" descr="Diagram&#10;&#10;Description automatically generated">
            <a:extLst>
              <a:ext uri="{FF2B5EF4-FFF2-40B4-BE49-F238E27FC236}">
                <a16:creationId xmlns:a16="http://schemas.microsoft.com/office/drawing/2014/main" id="{134F2C6A-5B9D-4D1F-99AB-79480C011C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126562"/>
            <a:ext cx="5012987" cy="4583900"/>
          </a:xfrm>
          <a:prstGeom prst="rect">
            <a:avLst/>
          </a:prstGeom>
        </p:spPr>
      </p:pic>
    </p:spTree>
    <p:extLst>
      <p:ext uri="{BB962C8B-B14F-4D97-AF65-F5344CB8AC3E}">
        <p14:creationId xmlns:p14="http://schemas.microsoft.com/office/powerpoint/2010/main" val="359446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4A12-7AEE-4927-81E3-014D5E1A9864}"/>
              </a:ext>
            </a:extLst>
          </p:cNvPr>
          <p:cNvSpPr>
            <a:spLocks noGrp="1"/>
          </p:cNvSpPr>
          <p:nvPr>
            <p:ph type="title"/>
          </p:nvPr>
        </p:nvSpPr>
        <p:spPr/>
        <p:txBody>
          <a:bodyPr/>
          <a:lstStyle/>
          <a:p>
            <a:pPr algn="ctr"/>
            <a:r>
              <a:rPr lang="en-US" dirty="0">
                <a:solidFill>
                  <a:srgbClr val="FF0000"/>
                </a:solidFill>
              </a:rPr>
              <a:t>Predicting Protein Structures</a:t>
            </a:r>
          </a:p>
        </p:txBody>
      </p:sp>
      <p:sp>
        <p:nvSpPr>
          <p:cNvPr id="3" name="Content Placeholder 2">
            <a:extLst>
              <a:ext uri="{FF2B5EF4-FFF2-40B4-BE49-F238E27FC236}">
                <a16:creationId xmlns:a16="http://schemas.microsoft.com/office/drawing/2014/main" id="{500B3A9E-DC5D-405D-B57B-6A94662D91DE}"/>
              </a:ext>
            </a:extLst>
          </p:cNvPr>
          <p:cNvSpPr>
            <a:spLocks noGrp="1"/>
          </p:cNvSpPr>
          <p:nvPr>
            <p:ph idx="1"/>
          </p:nvPr>
        </p:nvSpPr>
        <p:spPr/>
        <p:txBody>
          <a:bodyPr>
            <a:normAutofit/>
          </a:bodyPr>
          <a:lstStyle/>
          <a:p>
            <a:pPr marL="0" indent="0">
              <a:buNone/>
            </a:pPr>
            <a:r>
              <a:rPr lang="en-US" dirty="0"/>
              <a:t>Primary Structure:</a:t>
            </a:r>
          </a:p>
          <a:p>
            <a:r>
              <a:rPr lang="en-US" dirty="0"/>
              <a:t>The primary research available on protein translocation through nanopore</a:t>
            </a:r>
          </a:p>
          <a:p>
            <a:r>
              <a:rPr lang="en-US" dirty="0"/>
              <a:t>Ionic currents are measured with and without the protein present inside the pore, the decrease in this current due to blockage by the protein is then correlated to its primary sequence</a:t>
            </a:r>
          </a:p>
          <a:p>
            <a:pPr marL="0" indent="0">
              <a:buNone/>
            </a:pPr>
            <a:r>
              <a:rPr lang="en-US" dirty="0"/>
              <a:t>Secondary Structure:</a:t>
            </a:r>
          </a:p>
          <a:p>
            <a:r>
              <a:rPr lang="en-US" dirty="0"/>
              <a:t>Prominent ways include methods using X-ray or spectroscopy </a:t>
            </a:r>
          </a:p>
          <a:p>
            <a:r>
              <a:rPr lang="en-US" dirty="0"/>
              <a:t>Better accuracy and recent research on using machine learning on available datasets</a:t>
            </a:r>
          </a:p>
          <a:p>
            <a:endParaRPr lang="en-US" dirty="0"/>
          </a:p>
        </p:txBody>
      </p:sp>
    </p:spTree>
    <p:extLst>
      <p:ext uri="{BB962C8B-B14F-4D97-AF65-F5344CB8AC3E}">
        <p14:creationId xmlns:p14="http://schemas.microsoft.com/office/powerpoint/2010/main" val="1600051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14FFC-C57C-43E3-95F6-1025045C4010}"/>
              </a:ext>
            </a:extLst>
          </p:cNvPr>
          <p:cNvSpPr>
            <a:spLocks noGrp="1"/>
          </p:cNvSpPr>
          <p:nvPr>
            <p:ph type="title"/>
          </p:nvPr>
        </p:nvSpPr>
        <p:spPr/>
        <p:txBody>
          <a:bodyPr/>
          <a:lstStyle/>
          <a:p>
            <a:pPr algn="ctr"/>
            <a:r>
              <a:rPr lang="en-US" dirty="0">
                <a:solidFill>
                  <a:srgbClr val="FF0000"/>
                </a:solidFill>
              </a:rPr>
              <a:t>Coarse Grain Model</a:t>
            </a:r>
          </a:p>
        </p:txBody>
      </p:sp>
      <p:sp>
        <p:nvSpPr>
          <p:cNvPr id="3" name="Content Placeholder 2">
            <a:extLst>
              <a:ext uri="{FF2B5EF4-FFF2-40B4-BE49-F238E27FC236}">
                <a16:creationId xmlns:a16="http://schemas.microsoft.com/office/drawing/2014/main" id="{675BC88B-855E-4C28-8BDE-D72690B845D0}"/>
              </a:ext>
            </a:extLst>
          </p:cNvPr>
          <p:cNvSpPr>
            <a:spLocks noGrp="1"/>
          </p:cNvSpPr>
          <p:nvPr>
            <p:ph idx="1"/>
          </p:nvPr>
        </p:nvSpPr>
        <p:spPr/>
        <p:txBody>
          <a:bodyPr/>
          <a:lstStyle/>
          <a:p>
            <a:r>
              <a:rPr lang="en-US" dirty="0"/>
              <a:t>Atomistic detail makes simulations slow</a:t>
            </a:r>
          </a:p>
          <a:p>
            <a:r>
              <a:rPr lang="en-US" dirty="0"/>
              <a:t>Some atoms can be lumped together to form a single entity and now these entities form the basis of the simulation instead of the single atoms</a:t>
            </a:r>
          </a:p>
          <a:p>
            <a:r>
              <a:rPr lang="en-US" dirty="0"/>
              <a:t>Reduces details but also reduces simulation time drastically</a:t>
            </a:r>
          </a:p>
          <a:p>
            <a:r>
              <a:rPr lang="en-US" dirty="0"/>
              <a:t> Important to choose right scale so that the simulation is neither insufficiently detailed nor too slow</a:t>
            </a:r>
          </a:p>
        </p:txBody>
      </p:sp>
    </p:spTree>
    <p:extLst>
      <p:ext uri="{BB962C8B-B14F-4D97-AF65-F5344CB8AC3E}">
        <p14:creationId xmlns:p14="http://schemas.microsoft.com/office/powerpoint/2010/main" val="54787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A2A86-2558-46EE-A3D2-0548DA518DB2}"/>
              </a:ext>
            </a:extLst>
          </p:cNvPr>
          <p:cNvSpPr>
            <a:spLocks noGrp="1"/>
          </p:cNvSpPr>
          <p:nvPr>
            <p:ph type="title"/>
          </p:nvPr>
        </p:nvSpPr>
        <p:spPr/>
        <p:txBody>
          <a:bodyPr/>
          <a:lstStyle/>
          <a:p>
            <a:pPr algn="ctr"/>
            <a:r>
              <a:rPr lang="en-US" dirty="0">
                <a:solidFill>
                  <a:srgbClr val="FF0000"/>
                </a:solidFill>
              </a:rPr>
              <a:t>Langevin Equation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3D0E2FB0-C843-4422-A2C1-E2F3E9FB8F9D}"/>
                  </a:ext>
                </a:extLst>
              </p:cNvPr>
              <p:cNvSpPr>
                <a:spLocks noGrp="1"/>
              </p:cNvSpPr>
              <p:nvPr>
                <p:ph idx="1"/>
              </p:nvPr>
            </p:nvSpPr>
            <p:spPr/>
            <p:txBody>
              <a:bodyPr/>
              <a:lstStyle/>
              <a:p>
                <a14:m>
                  <m:oMath xmlns:m="http://schemas.openxmlformats.org/officeDocument/2006/math">
                    <m:r>
                      <a:rPr lang="en-US" b="0" i="1" smtClean="0">
                        <a:latin typeface="Cambria Math" panose="02040503050406030204" pitchFamily="18" charset="0"/>
                      </a:rPr>
                      <m:t>𝑚</m:t>
                    </m:r>
                    <m:f>
                      <m:fPr>
                        <m:ctrlPr>
                          <a:rPr lang="en-US" b="0" i="1" smtClean="0">
                            <a:latin typeface="Cambria Math" panose="02040503050406030204" pitchFamily="18" charset="0"/>
                          </a:rPr>
                        </m:ctrlPr>
                      </m:fPr>
                      <m:num>
                        <m:r>
                          <a:rPr lang="en-US" b="0" i="1" smtClean="0">
                            <a:latin typeface="Cambria Math" panose="02040503050406030204" pitchFamily="18" charset="0"/>
                          </a:rPr>
                          <m:t>𝑑𝑣</m:t>
                        </m:r>
                      </m:num>
                      <m:den>
                        <m:r>
                          <a:rPr lang="en-US" b="0" i="1" smtClean="0">
                            <a:latin typeface="Cambria Math" panose="02040503050406030204" pitchFamily="18" charset="0"/>
                          </a:rPr>
                          <m:t>𝑑𝑡</m:t>
                        </m:r>
                      </m:den>
                    </m:f>
                    <m:r>
                      <a:rPr lang="en-US" b="0" i="1" smtClean="0">
                        <a:latin typeface="Cambria Math" panose="02040503050406030204" pitchFamily="18" charset="0"/>
                      </a:rPr>
                      <m:t>=−</m:t>
                    </m:r>
                    <m:r>
                      <m:rPr>
                        <m:sty m:val="p"/>
                      </m:rPr>
                      <a:rPr lang="en-US" b="0" i="1" smtClean="0">
                        <a:latin typeface="Cambria Math" panose="02040503050406030204" pitchFamily="18" charset="0"/>
                      </a:rPr>
                      <m:t>λ</m:t>
                    </m:r>
                    <m:r>
                      <a:rPr lang="en-US" b="0" i="1" smtClean="0">
                        <a:latin typeface="Cambria Math" panose="02040503050406030204" pitchFamily="18" charset="0"/>
                      </a:rPr>
                      <m:t>𝑣</m:t>
                    </m:r>
                    <m:r>
                      <a:rPr lang="en-US" b="0" i="1" smtClean="0">
                        <a:latin typeface="Cambria Math" panose="02040503050406030204" pitchFamily="18" charset="0"/>
                      </a:rPr>
                      <m:t>+ </m:t>
                    </m:r>
                    <m:r>
                      <m:rPr>
                        <m:sty m:val="p"/>
                      </m:rPr>
                      <a:rPr lang="en-US" b="0" i="1" smtClean="0">
                        <a:latin typeface="Cambria Math" panose="02040503050406030204" pitchFamily="18" charset="0"/>
                      </a:rPr>
                      <m:t>η</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oMath>
                </a14:m>
                <a:endParaRPr lang="en-US" b="0" i="1" dirty="0">
                  <a:latin typeface="Cambria Math" panose="02040503050406030204" pitchFamily="18" charset="0"/>
                </a:endParaRPr>
              </a:p>
              <a:p>
                <a:pPr marL="0" indent="0">
                  <a:buNone/>
                </a:pPr>
                <a:r>
                  <a:rPr lang="en-US" b="0" dirty="0"/>
                  <a:t>Where, m – mass of the particle</a:t>
                </a:r>
              </a:p>
              <a:p>
                <a:pPr marL="0" indent="0">
                  <a:buNone/>
                </a:pPr>
                <a:r>
                  <a:rPr lang="en-US" dirty="0"/>
                  <a:t>	        v – velocity of the particle</a:t>
                </a:r>
              </a:p>
              <a:p>
                <a:pPr marL="0" indent="0">
                  <a:buNone/>
                </a:pPr>
                <a:r>
                  <a:rPr lang="en-US" b="0" dirty="0"/>
                  <a:t>	        </a:t>
                </a:r>
                <a14:m>
                  <m:oMath xmlns:m="http://schemas.openxmlformats.org/officeDocument/2006/math">
                    <m:r>
                      <m:rPr>
                        <m:sty m:val="p"/>
                      </m:rPr>
                      <a:rPr lang="en-US" b="0" i="1" smtClean="0">
                        <a:latin typeface="Cambria Math" panose="02040503050406030204" pitchFamily="18" charset="0"/>
                      </a:rPr>
                      <m:t>λ</m:t>
                    </m:r>
                  </m:oMath>
                </a14:m>
                <a:r>
                  <a:rPr lang="en-US" b="0" dirty="0"/>
                  <a:t> – friction Coeff.</a:t>
                </a:r>
              </a:p>
              <a:p>
                <a:pPr marL="0" indent="0">
                  <a:buNone/>
                </a:pPr>
                <a:r>
                  <a:rPr lang="en-US" dirty="0"/>
                  <a:t>	        </a:t>
                </a:r>
                <a14:m>
                  <m:oMath xmlns:m="http://schemas.openxmlformats.org/officeDocument/2006/math">
                    <m:r>
                      <m:rPr>
                        <m:sty m:val="p"/>
                      </m:rPr>
                      <a:rPr lang="en-US" b="0" i="1" smtClean="0">
                        <a:latin typeface="Cambria Math" panose="02040503050406030204" pitchFamily="18" charset="0"/>
                      </a:rPr>
                      <m:t>η</m:t>
                    </m:r>
                  </m:oMath>
                </a14:m>
                <a:r>
                  <a:rPr lang="en-US" b="0" dirty="0"/>
                  <a:t> – random force</a:t>
                </a:r>
              </a:p>
              <a:p>
                <a:r>
                  <a:rPr lang="en-US" b="0" dirty="0"/>
                  <a:t>Use</a:t>
                </a:r>
                <a:r>
                  <a:rPr lang="en-US" dirty="0"/>
                  <a:t>d to simulate Brownian motion of a particle in a viscous fluid</a:t>
                </a:r>
                <a:endParaRPr lang="en-US" b="0" dirty="0"/>
              </a:p>
              <a:p>
                <a:pPr marL="0" indent="0">
                  <a:buNone/>
                </a:pPr>
                <a:r>
                  <a:rPr lang="en-US" dirty="0"/>
                  <a:t>	   </a:t>
                </a:r>
                <a:endParaRPr lang="en-US" b="0" dirty="0"/>
              </a:p>
              <a:p>
                <a:endParaRPr lang="en-US" dirty="0"/>
              </a:p>
            </p:txBody>
          </p:sp>
        </mc:Choice>
        <mc:Fallback>
          <p:sp>
            <p:nvSpPr>
              <p:cNvPr id="3" name="Content Placeholder 2">
                <a:extLst>
                  <a:ext uri="{FF2B5EF4-FFF2-40B4-BE49-F238E27FC236}">
                    <a16:creationId xmlns:a16="http://schemas.microsoft.com/office/drawing/2014/main" id="{3D0E2FB0-C843-4422-A2C1-E2F3E9FB8F9D}"/>
                  </a:ext>
                </a:extLst>
              </p:cNvPr>
              <p:cNvSpPr>
                <a:spLocks noGrp="1" noRot="1" noChangeAspect="1" noMove="1" noResize="1" noEditPoints="1" noAdjustHandles="1" noChangeArrowheads="1" noChangeShapeType="1" noTextEdit="1"/>
              </p:cNvSpPr>
              <p:nvPr>
                <p:ph idx="1"/>
              </p:nvPr>
            </p:nvSpPr>
            <p:spPr>
              <a:blipFill>
                <a:blip r:embed="rId2"/>
                <a:stretch>
                  <a:fillRect l="-749"/>
                </a:stretch>
              </a:blipFill>
            </p:spPr>
            <p:txBody>
              <a:bodyPr/>
              <a:lstStyle/>
              <a:p>
                <a:r>
                  <a:rPr lang="en-US">
                    <a:noFill/>
                  </a:rPr>
                  <a:t> </a:t>
                </a:r>
              </a:p>
            </p:txBody>
          </p:sp>
        </mc:Fallback>
      </mc:AlternateContent>
    </p:spTree>
    <p:extLst>
      <p:ext uri="{BB962C8B-B14F-4D97-AF65-F5344CB8AC3E}">
        <p14:creationId xmlns:p14="http://schemas.microsoft.com/office/powerpoint/2010/main" val="2686706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DD153-C887-419B-920E-7861F41EA18D}"/>
              </a:ext>
            </a:extLst>
          </p:cNvPr>
          <p:cNvSpPr>
            <a:spLocks noGrp="1"/>
          </p:cNvSpPr>
          <p:nvPr>
            <p:ph type="title"/>
          </p:nvPr>
        </p:nvSpPr>
        <p:spPr/>
        <p:txBody>
          <a:bodyPr/>
          <a:lstStyle/>
          <a:p>
            <a:pPr algn="ctr"/>
            <a:r>
              <a:rPr lang="en-US" dirty="0">
                <a:solidFill>
                  <a:srgbClr val="FF0000"/>
                </a:solidFill>
              </a:rPr>
              <a:t>Current Simulation</a:t>
            </a:r>
          </a:p>
        </p:txBody>
      </p:sp>
      <p:sp>
        <p:nvSpPr>
          <p:cNvPr id="3" name="Content Placeholder 2">
            <a:extLst>
              <a:ext uri="{FF2B5EF4-FFF2-40B4-BE49-F238E27FC236}">
                <a16:creationId xmlns:a16="http://schemas.microsoft.com/office/drawing/2014/main" id="{16236EE3-B40B-4DC5-A690-E82BC520A626}"/>
              </a:ext>
            </a:extLst>
          </p:cNvPr>
          <p:cNvSpPr>
            <a:spLocks noGrp="1"/>
          </p:cNvSpPr>
          <p:nvPr>
            <p:ph idx="1"/>
          </p:nvPr>
        </p:nvSpPr>
        <p:spPr/>
        <p:txBody>
          <a:bodyPr/>
          <a:lstStyle/>
          <a:p>
            <a:r>
              <a:rPr lang="en-US" dirty="0"/>
              <a:t>LJ units: A type of reduced unit system. Scaling used in the current system:</a:t>
            </a:r>
          </a:p>
          <a:p>
            <a:pPr marL="0" indent="0">
              <a:buNone/>
            </a:pPr>
            <a:r>
              <a:rPr lang="en-US" sz="1800" dirty="0"/>
              <a:t>Mass Scale = 130 g/mol = 2.16 * 10</a:t>
            </a:r>
            <a:r>
              <a:rPr lang="en-US" sz="1800" baseline="30000" dirty="0"/>
              <a:t>-25</a:t>
            </a:r>
            <a:r>
              <a:rPr lang="en-US" sz="1800" dirty="0"/>
              <a:t> kg/particle</a:t>
            </a:r>
          </a:p>
          <a:p>
            <a:pPr marL="0" indent="0">
              <a:buNone/>
            </a:pPr>
            <a:r>
              <a:rPr lang="en-US" sz="1800" dirty="0"/>
              <a:t>Length Scale = 3 Angstroms = 3 * 10</a:t>
            </a:r>
            <a:r>
              <a:rPr lang="en-US" sz="1800" baseline="30000" dirty="0"/>
              <a:t>-10</a:t>
            </a:r>
            <a:r>
              <a:rPr lang="en-US" sz="1800" dirty="0"/>
              <a:t> m</a:t>
            </a:r>
            <a:endParaRPr lang="en-US" sz="1800" baseline="30000" dirty="0"/>
          </a:p>
          <a:p>
            <a:pPr marL="0" indent="0">
              <a:buNone/>
            </a:pPr>
            <a:r>
              <a:rPr lang="en-US" sz="1800" dirty="0"/>
              <a:t>Energy Scale = K</a:t>
            </a:r>
            <a:r>
              <a:rPr lang="en-US" sz="1800" baseline="-25000" dirty="0"/>
              <a:t>B </a:t>
            </a:r>
            <a:r>
              <a:rPr lang="en-US" sz="1800" dirty="0"/>
              <a:t>* T(298.15 K) = 4.11 * 10</a:t>
            </a:r>
            <a:r>
              <a:rPr lang="en-US" sz="1800" baseline="30000" dirty="0"/>
              <a:t>-21</a:t>
            </a:r>
            <a:r>
              <a:rPr lang="en-US" sz="1800" dirty="0"/>
              <a:t> J</a:t>
            </a:r>
          </a:p>
          <a:p>
            <a:pPr marL="0" indent="0">
              <a:buNone/>
            </a:pPr>
            <a:r>
              <a:rPr lang="en-US" sz="1800" dirty="0"/>
              <a:t>Time scale(Calculated from above) = 2.17 * 10</a:t>
            </a:r>
            <a:r>
              <a:rPr lang="en-US" sz="1800" baseline="30000" dirty="0"/>
              <a:t>-12</a:t>
            </a:r>
            <a:r>
              <a:rPr lang="en-US" sz="1800" dirty="0"/>
              <a:t> s</a:t>
            </a:r>
          </a:p>
          <a:p>
            <a:r>
              <a:rPr lang="en-US" dirty="0"/>
              <a:t>Dimensions of current system: </a:t>
            </a:r>
          </a:p>
          <a:p>
            <a:pPr marL="0" indent="0">
              <a:buNone/>
            </a:pPr>
            <a:r>
              <a:rPr lang="en-US" sz="1800" dirty="0"/>
              <a:t>Diameter of the pore = 1.5 nm = 5 (</a:t>
            </a:r>
            <a:r>
              <a:rPr lang="en-US" sz="1800" dirty="0" err="1"/>
              <a:t>lj</a:t>
            </a:r>
            <a:r>
              <a:rPr lang="en-US" sz="1800" dirty="0"/>
              <a:t> units)</a:t>
            </a:r>
          </a:p>
          <a:p>
            <a:pPr marL="0" indent="0">
              <a:buNone/>
            </a:pPr>
            <a:r>
              <a:rPr lang="en-US" sz="1800" dirty="0"/>
              <a:t>Width/depth of the pore = 6 nm = 20 (</a:t>
            </a:r>
            <a:r>
              <a:rPr lang="en-US" sz="1800" dirty="0" err="1"/>
              <a:t>lj</a:t>
            </a:r>
            <a:r>
              <a:rPr lang="en-US" sz="1800" dirty="0"/>
              <a:t> units)</a:t>
            </a:r>
          </a:p>
          <a:p>
            <a:pPr marL="0" indent="0">
              <a:buNone/>
            </a:pPr>
            <a:r>
              <a:rPr lang="en-US" sz="1800" dirty="0"/>
              <a:t>Length of the polymer chain = 30 nm = 100 (</a:t>
            </a:r>
            <a:r>
              <a:rPr lang="en-US" sz="1800" dirty="0" err="1"/>
              <a:t>lj</a:t>
            </a:r>
            <a:r>
              <a:rPr lang="en-US" sz="1800" dirty="0"/>
              <a:t> units)</a:t>
            </a:r>
          </a:p>
        </p:txBody>
      </p:sp>
    </p:spTree>
    <p:extLst>
      <p:ext uri="{BB962C8B-B14F-4D97-AF65-F5344CB8AC3E}">
        <p14:creationId xmlns:p14="http://schemas.microsoft.com/office/powerpoint/2010/main" val="645502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E4239-08C1-4DF8-8E2E-C7337A7C777B}"/>
              </a:ext>
            </a:extLst>
          </p:cNvPr>
          <p:cNvSpPr>
            <a:spLocks noGrp="1"/>
          </p:cNvSpPr>
          <p:nvPr>
            <p:ph type="title"/>
          </p:nvPr>
        </p:nvSpPr>
        <p:spPr>
          <a:xfrm>
            <a:off x="371094" y="1161288"/>
            <a:ext cx="3438144" cy="1239012"/>
          </a:xfrm>
        </p:spPr>
        <p:txBody>
          <a:bodyPr anchor="ctr">
            <a:normAutofit/>
          </a:bodyPr>
          <a:lstStyle/>
          <a:p>
            <a:r>
              <a:rPr lang="en-US" sz="2800" dirty="0">
                <a:solidFill>
                  <a:srgbClr val="FF0000"/>
                </a:solidFill>
              </a:rPr>
              <a:t>Current Simulation</a:t>
            </a:r>
          </a:p>
        </p:txBody>
      </p:sp>
      <p:sp>
        <p:nvSpPr>
          <p:cNvPr id="20" name="Content Placeholder 7">
            <a:extLst>
              <a:ext uri="{FF2B5EF4-FFF2-40B4-BE49-F238E27FC236}">
                <a16:creationId xmlns:a16="http://schemas.microsoft.com/office/drawing/2014/main" id="{5A2F38C4-71A7-489F-B760-E5A195521C6D}"/>
              </a:ext>
            </a:extLst>
          </p:cNvPr>
          <p:cNvSpPr>
            <a:spLocks noGrp="1"/>
          </p:cNvSpPr>
          <p:nvPr>
            <p:ph idx="1"/>
          </p:nvPr>
        </p:nvSpPr>
        <p:spPr>
          <a:xfrm>
            <a:off x="371093" y="2718054"/>
            <a:ext cx="4284033" cy="3207258"/>
          </a:xfrm>
        </p:spPr>
        <p:txBody>
          <a:bodyPr anchor="t">
            <a:normAutofit/>
          </a:bodyPr>
          <a:lstStyle/>
          <a:p>
            <a:r>
              <a:rPr lang="en-US" sz="1700" dirty="0"/>
              <a:t>Simulation time: 2 </a:t>
            </a:r>
            <a:r>
              <a:rPr lang="en-US" sz="1700" i="0" dirty="0">
                <a:effectLst/>
                <a:cs typeface="Arial" panose="020B0604020202020204" pitchFamily="34" charset="0"/>
              </a:rPr>
              <a:t>µs</a:t>
            </a:r>
            <a:endParaRPr lang="en-US" sz="1700" dirty="0"/>
          </a:p>
          <a:p>
            <a:r>
              <a:rPr lang="en-US" sz="1700" dirty="0"/>
              <a:t>Movie length: 400 ns</a:t>
            </a:r>
          </a:p>
          <a:p>
            <a:r>
              <a:rPr lang="en-US" sz="1700" dirty="0"/>
              <a:t>Electric Field outside pore: 10</a:t>
            </a:r>
            <a:r>
              <a:rPr lang="en-US" sz="1700" baseline="30000" dirty="0"/>
              <a:t>8</a:t>
            </a:r>
            <a:r>
              <a:rPr lang="en-US" sz="1700" dirty="0"/>
              <a:t> V/m</a:t>
            </a:r>
          </a:p>
          <a:p>
            <a:r>
              <a:rPr lang="en-US" sz="1700" dirty="0"/>
              <a:t>Electric Field inside pore: 10</a:t>
            </a:r>
            <a:r>
              <a:rPr lang="en-US" sz="1700" baseline="30000" dirty="0"/>
              <a:t>9</a:t>
            </a:r>
            <a:r>
              <a:rPr lang="en-US" sz="1700" dirty="0"/>
              <a:t> V/m</a:t>
            </a:r>
          </a:p>
          <a:p>
            <a:r>
              <a:rPr lang="en-US" sz="1700" dirty="0"/>
              <a:t>Bond coefficient: 10 KJ/m</a:t>
            </a:r>
            <a:r>
              <a:rPr lang="en-US" sz="1700" baseline="30000" dirty="0"/>
              <a:t>2</a:t>
            </a:r>
          </a:p>
          <a:p>
            <a:endParaRPr lang="en-US" sz="1700" dirty="0"/>
          </a:p>
        </p:txBody>
      </p:sp>
      <p:pic>
        <p:nvPicPr>
          <p:cNvPr id="4" name="Thesis_movie">
            <a:hlinkClick r:id="" action="ppaction://media"/>
            <a:extLst>
              <a:ext uri="{FF2B5EF4-FFF2-40B4-BE49-F238E27FC236}">
                <a16:creationId xmlns:a16="http://schemas.microsoft.com/office/drawing/2014/main" id="{453CBA31-6398-4222-82CC-8E772287B42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96128" y="799526"/>
            <a:ext cx="5687497" cy="5317810"/>
          </a:xfrm>
          <a:prstGeom prst="rect">
            <a:avLst/>
          </a:prstGeom>
        </p:spPr>
      </p:pic>
    </p:spTree>
    <p:extLst>
      <p:ext uri="{BB962C8B-B14F-4D97-AF65-F5344CB8AC3E}">
        <p14:creationId xmlns:p14="http://schemas.microsoft.com/office/powerpoint/2010/main" val="861879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9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BFE2F-8486-4F1E-A19F-4B11FCC4140A}"/>
              </a:ext>
            </a:extLst>
          </p:cNvPr>
          <p:cNvSpPr>
            <a:spLocks noGrp="1"/>
          </p:cNvSpPr>
          <p:nvPr>
            <p:ph type="title"/>
          </p:nvPr>
        </p:nvSpPr>
        <p:spPr/>
        <p:txBody>
          <a:bodyPr/>
          <a:lstStyle/>
          <a:p>
            <a:pPr algn="ctr"/>
            <a:r>
              <a:rPr lang="en-US" dirty="0">
                <a:solidFill>
                  <a:srgbClr val="FF0000"/>
                </a:solidFill>
              </a:rPr>
              <a:t>Thesis Statement</a:t>
            </a:r>
          </a:p>
        </p:txBody>
      </p:sp>
      <p:sp>
        <p:nvSpPr>
          <p:cNvPr id="3" name="Content Placeholder 2">
            <a:extLst>
              <a:ext uri="{FF2B5EF4-FFF2-40B4-BE49-F238E27FC236}">
                <a16:creationId xmlns:a16="http://schemas.microsoft.com/office/drawing/2014/main" id="{031CA39E-4AB3-4196-A7BE-A65B236CD389}"/>
              </a:ext>
            </a:extLst>
          </p:cNvPr>
          <p:cNvSpPr>
            <a:spLocks noGrp="1"/>
          </p:cNvSpPr>
          <p:nvPr>
            <p:ph idx="1"/>
          </p:nvPr>
        </p:nvSpPr>
        <p:spPr/>
        <p:txBody>
          <a:bodyPr/>
          <a:lstStyle/>
          <a:p>
            <a:pPr marL="0" indent="0">
              <a:buNone/>
            </a:pPr>
            <a:r>
              <a:rPr lang="en-US" dirty="0"/>
              <a:t>To be decided, probable statement being:</a:t>
            </a:r>
          </a:p>
          <a:p>
            <a:r>
              <a:rPr lang="en-US" dirty="0"/>
              <a:t>To figure out a reliable way to predict secondary structure of protein using protein translocation through a nanopore (Not much literature available on this, challenge being able to find the way of correlating the secondary structure with some measurable quantity)</a:t>
            </a:r>
          </a:p>
        </p:txBody>
      </p:sp>
    </p:spTree>
    <p:extLst>
      <p:ext uri="{BB962C8B-B14F-4D97-AF65-F5344CB8AC3E}">
        <p14:creationId xmlns:p14="http://schemas.microsoft.com/office/powerpoint/2010/main" val="525493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8F324-B173-49BD-9754-7EEDAA8C863A}"/>
              </a:ext>
            </a:extLst>
          </p:cNvPr>
          <p:cNvSpPr>
            <a:spLocks noGrp="1"/>
          </p:cNvSpPr>
          <p:nvPr>
            <p:ph type="title"/>
          </p:nvPr>
        </p:nvSpPr>
        <p:spPr/>
        <p:txBody>
          <a:bodyPr/>
          <a:lstStyle/>
          <a:p>
            <a:r>
              <a:rPr lang="en-US" dirty="0"/>
              <a:t>Future Objectives</a:t>
            </a:r>
          </a:p>
        </p:txBody>
      </p:sp>
      <p:sp>
        <p:nvSpPr>
          <p:cNvPr id="3" name="Content Placeholder 2">
            <a:extLst>
              <a:ext uri="{FF2B5EF4-FFF2-40B4-BE49-F238E27FC236}">
                <a16:creationId xmlns:a16="http://schemas.microsoft.com/office/drawing/2014/main" id="{9066E58F-1C59-42E9-85DA-3FEEE401D7B1}"/>
              </a:ext>
            </a:extLst>
          </p:cNvPr>
          <p:cNvSpPr>
            <a:spLocks noGrp="1"/>
          </p:cNvSpPr>
          <p:nvPr>
            <p:ph idx="1"/>
          </p:nvPr>
        </p:nvSpPr>
        <p:spPr/>
        <p:txBody>
          <a:bodyPr/>
          <a:lstStyle/>
          <a:p>
            <a:r>
              <a:rPr lang="en-US" dirty="0"/>
              <a:t>Perform the simulation for 100 initial conditions and measure distribution of time spent by the polymer chain inside the pore</a:t>
            </a:r>
          </a:p>
          <a:p>
            <a:r>
              <a:rPr lang="en-US" dirty="0"/>
              <a:t>Simulate protein coarse grain models instead of the polymer chain</a:t>
            </a:r>
          </a:p>
          <a:p>
            <a:r>
              <a:rPr lang="en-US" dirty="0"/>
              <a:t>Decide specifics like electrolyte being used, PH level, metrics to identify correlation </a:t>
            </a:r>
          </a:p>
        </p:txBody>
      </p:sp>
    </p:spTree>
    <p:extLst>
      <p:ext uri="{BB962C8B-B14F-4D97-AF65-F5344CB8AC3E}">
        <p14:creationId xmlns:p14="http://schemas.microsoft.com/office/powerpoint/2010/main" val="6534050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438</TotalTime>
  <Words>492</Words>
  <Application>Microsoft Office PowerPoint</Application>
  <PresentationFormat>Widescreen</PresentationFormat>
  <Paragraphs>58</Paragraphs>
  <Slides>9</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Cambria Math</vt:lpstr>
      <vt:lpstr>Century Gothic</vt:lpstr>
      <vt:lpstr>Wingdings 3</vt:lpstr>
      <vt:lpstr>Ion</vt:lpstr>
      <vt:lpstr>Thesis Protein Translocation through a nanopore</vt:lpstr>
      <vt:lpstr>A Few Terminologies</vt:lpstr>
      <vt:lpstr>Predicting Protein Structures</vt:lpstr>
      <vt:lpstr>Coarse Grain Model</vt:lpstr>
      <vt:lpstr>Langevin Equation</vt:lpstr>
      <vt:lpstr>Current Simulation</vt:lpstr>
      <vt:lpstr>Current Simulation</vt:lpstr>
      <vt:lpstr>Thesis Statement</vt:lpstr>
      <vt:lpstr>Future Objectives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Protein Translocation through a nanopore</dc:title>
  <dc:creator>Rajat Chaudhary</dc:creator>
  <cp:lastModifiedBy>Rajat Chaudhary</cp:lastModifiedBy>
  <cp:revision>2</cp:revision>
  <dcterms:created xsi:type="dcterms:W3CDTF">2021-09-03T18:27:13Z</dcterms:created>
  <dcterms:modified xsi:type="dcterms:W3CDTF">2021-09-04T08:52:28Z</dcterms:modified>
</cp:coreProperties>
</file>

<file path=docProps/thumbnail.jpeg>
</file>